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97" r:id="rId4"/>
    <p:sldId id="279" r:id="rId5"/>
    <p:sldId id="280" r:id="rId6"/>
    <p:sldId id="281" r:id="rId7"/>
    <p:sldId id="282" r:id="rId8"/>
    <p:sldId id="283" r:id="rId9"/>
    <p:sldId id="284" r:id="rId10"/>
    <p:sldId id="298" r:id="rId11"/>
    <p:sldId id="288" r:id="rId12"/>
    <p:sldId id="290" r:id="rId13"/>
    <p:sldId id="292" r:id="rId1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666" y="4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rgbClr val="04607A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16636" y="1051305"/>
            <a:ext cx="8627364" cy="2793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74746" y="581024"/>
            <a:ext cx="3794506" cy="575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0410" y="1579880"/>
            <a:ext cx="8563178" cy="3439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0" i="0">
                <a:solidFill>
                  <a:srgbClr val="04607A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6636" y="5349113"/>
            <a:ext cx="8627364" cy="18664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3048000" y="5791200"/>
            <a:ext cx="3733800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с. Екатеринославка    </a:t>
            </a:r>
          </a:p>
          <a:p>
            <a:pPr marL="12700">
              <a:spcBef>
                <a:spcPts val="10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2023г.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98800" y="338899"/>
            <a:ext cx="3116580" cy="281167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 indent="384175">
              <a:lnSpc>
                <a:spcPct val="103899"/>
              </a:lnSpc>
              <a:spcBef>
                <a:spcPts val="35"/>
              </a:spcBef>
            </a:pPr>
            <a:endParaRPr sz="1850">
              <a:latin typeface="Franklin Gothic Medium"/>
              <a:cs typeface="Franklin Gothic Medium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76072" y="1199199"/>
            <a:ext cx="8175625" cy="0"/>
          </a:xfrm>
          <a:custGeom>
            <a:avLst/>
            <a:gdLst/>
            <a:ahLst/>
            <a:cxnLst/>
            <a:rect l="l" t="t" r="r" b="b"/>
            <a:pathLst>
              <a:path w="8175625">
                <a:moveTo>
                  <a:pt x="0" y="0"/>
                </a:moveTo>
                <a:lnTo>
                  <a:pt x="3337270" y="0"/>
                </a:lnTo>
              </a:path>
              <a:path w="8175625">
                <a:moveTo>
                  <a:pt x="3346078" y="0"/>
                </a:moveTo>
                <a:lnTo>
                  <a:pt x="3942020" y="0"/>
                </a:lnTo>
              </a:path>
              <a:path w="8175625">
                <a:moveTo>
                  <a:pt x="3950828" y="0"/>
                </a:moveTo>
                <a:lnTo>
                  <a:pt x="4546769" y="0"/>
                </a:lnTo>
              </a:path>
              <a:path w="8175625">
                <a:moveTo>
                  <a:pt x="4555577" y="0"/>
                </a:moveTo>
                <a:lnTo>
                  <a:pt x="5151518" y="0"/>
                </a:lnTo>
              </a:path>
              <a:path w="8175625">
                <a:moveTo>
                  <a:pt x="5160327" y="0"/>
                </a:moveTo>
                <a:lnTo>
                  <a:pt x="5756268" y="0"/>
                </a:lnTo>
              </a:path>
              <a:path w="8175625">
                <a:moveTo>
                  <a:pt x="5765076" y="0"/>
                </a:moveTo>
                <a:lnTo>
                  <a:pt x="6361017" y="0"/>
                </a:lnTo>
              </a:path>
              <a:path w="8175625">
                <a:moveTo>
                  <a:pt x="6369826" y="0"/>
                </a:moveTo>
                <a:lnTo>
                  <a:pt x="7084955" y="0"/>
                </a:lnTo>
              </a:path>
              <a:path w="8175625">
                <a:moveTo>
                  <a:pt x="7093763" y="0"/>
                </a:moveTo>
                <a:lnTo>
                  <a:pt x="7689705" y="0"/>
                </a:lnTo>
              </a:path>
              <a:path w="8175625">
                <a:moveTo>
                  <a:pt x="7698513" y="0"/>
                </a:moveTo>
                <a:lnTo>
                  <a:pt x="8175266" y="0"/>
                </a:lnTo>
              </a:path>
            </a:pathLst>
          </a:custGeom>
          <a:ln w="15950">
            <a:solidFill>
              <a:srgbClr val="0252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Прямоугольник 22"/>
          <p:cNvSpPr/>
          <p:nvPr/>
        </p:nvSpPr>
        <p:spPr>
          <a:xfrm>
            <a:off x="457200" y="22860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r>
              <a:rPr lang="ru-RU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Шербакульского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муниципального района Омской области «Детский сад «Буратино»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362200" y="3105835"/>
            <a:ext cx="66294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Воспитатель: Зуб Людмила Николаевна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28600" y="1524001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Педагогическая идея: « Игровая технология как средство  подготовки к обучению грамоте  детей 6-7лет». </a:t>
            </a:r>
            <a:endParaRPr lang="ru-RU" sz="4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9600" y="16002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24200" y="609600"/>
            <a:ext cx="1821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106680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500042"/>
            <a:ext cx="81541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абочие тетради «По дороге к Азбуке» (Р.Н.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Бунеев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Е.В.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Бунеева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Т.Р.Кислова) и Прописи,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которых дети  знакомятся с буквами и звуками,  упражняются в написании основных элементов букв. Для закрепления материала ребенок берет тетрадь домой –  в свободное время 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желанию работает  в ней, так же дошкольник может выполнять  задания и в группе в режиме самостоятельной деятельности.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9600" y="16002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24200" y="609600"/>
            <a:ext cx="1821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106680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457200"/>
            <a:ext cx="770098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убрика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«Для  Вас, родители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57158" y="0"/>
            <a:ext cx="857256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181818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181818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181818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-буклет «Игры  по обучению грамоте» - практические советы по использованию игр в домашних условиях;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консультация «Игры для развития речи и мышления дошкольников»;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консультация «Подготовка детей к обучению грамоте»;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консультация «Нескучное обучение дошколят  основам грамоты»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выставка методической литературы по обучению детей чтению.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9600" y="16002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24200" y="609600"/>
            <a:ext cx="1821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214290"/>
            <a:ext cx="864399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рактический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материал: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Игры: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игры на умение выделять звук на фоне слова;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-игры на дифференциацию гласных и согласных;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-игры  на правильную постановку ударения;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-игры на выделение ударного слога;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как часть слова (для читающих детей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рактические задания: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«Найди на картинке спрятанную букву»;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«Раскрась только те предметы, которые начинаются на заданную букву»;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«Читаем вместе»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9600" y="16002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24200" y="609600"/>
            <a:ext cx="1821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106680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533400"/>
            <a:ext cx="88583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Вывод:</a:t>
            </a:r>
          </a:p>
          <a:p>
            <a:r>
              <a:rPr lang="ru-RU" sz="28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систематическое применение игровых технологий в образовательной деятельности с детьми 6-7 лет  по подготовке к  обучению грамоте, тесное взаимодействие с родителями значительно повышает качество подготовки детей к обучению грамоте, позволяет эффективно решать задачи педагогического процесса. Данная система работы позволяет детям подготовительной  к школе группы успешно овладевать звуковым анализом, выделять особенности слов, определять его звуковую характеристику, соединять звуки в слова, моделировать новые, что имеет огромное значение для последующего систематического обучения родного языка в школе.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609600"/>
            <a:ext cx="850112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Актуал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ьность.</a:t>
            </a:r>
            <a:endParaRPr lang="ru-RU" sz="2800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Одним из важных направлений работы воспитателя ДО является подготовка дошкольников к обучению грамоте (пункт 20 ФОП ДО). 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Актуальность этого  процесса определяется требованиями преемственности и перспективности в работе двух звеньев образования — дошкольного и начального и современными требованиями к речевому развитию детей, овладению ими родным языком как средством общения.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609600"/>
            <a:ext cx="850112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мотивации детей с помощью использования игровых технологий при подготовке к обучению грамоте детей старшего дошкольного возраста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366897"/>
            <a:ext cx="821537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ru-RU" sz="11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1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Разработать систему увлекательных игр и упражнений со звуками,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буквами, словами, которые помогут подготовить детей к обучению грамоте.</a:t>
            </a:r>
            <a:b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Создать условия, обеспечивающие эффективность процесса подготовки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 к грамоте.</a:t>
            </a:r>
            <a:b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у детей первоначальные навыки письма и слогового чтения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помощью игровых упражнений.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Побуждать в ребенке желание самому активно участвовать в процессе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освоения грамоты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9600" y="16002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24200" y="609600"/>
            <a:ext cx="1821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106680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228600"/>
            <a:ext cx="857256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Система работы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строится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  трех взаимосвязанных  блоках: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Образовательная деятельность, как специально организованная форма обучения.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Совместная деятельность педагога, детей и родителей.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Самостоятельная деятельность детей.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9600" y="16002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24200" y="609600"/>
            <a:ext cx="1821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106680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04800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Развивающа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 предметно -пространственная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среда группы: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9600" y="16002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24200" y="609600"/>
            <a:ext cx="1821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1"/>
            <a:ext cx="885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Игры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выделение звука в слове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его    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места,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определение количества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слогов: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9600" y="16002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24200" y="609600"/>
            <a:ext cx="1821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106680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22860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357167"/>
            <a:ext cx="8143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Игры на развитие сложного звукового анализа и синтеза: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9600" y="16002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24200" y="609600"/>
            <a:ext cx="1821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106680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14290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Игры  дл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закрепления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умений различать гласные и согласные звуки, называть твердые и мягкие согласные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звуки: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9600" y="16002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24200" y="609600"/>
            <a:ext cx="1821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106680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500042"/>
            <a:ext cx="81541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Обучение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первоначальным навыкам чтения: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437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Unknown User</dc:creator>
  <cp:lastModifiedBy>1</cp:lastModifiedBy>
  <cp:revision>28</cp:revision>
  <dcterms:created xsi:type="dcterms:W3CDTF">2023-02-02T07:25:20Z</dcterms:created>
  <dcterms:modified xsi:type="dcterms:W3CDTF">2023-11-19T19:43:21Z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2023-02-02T00:00:00Z</vt:filetime>
  </property>
  <property fmtid="{D5CDD505-2E9C-101B-9397-08002B2CF9AE}" pid="3" name="LastSaved">
    <vt:filetime>2023-02-02T00:00:00Z</vt:filetime>
  </property>
</Properties>
</file>